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431436EF-7663-4CF0-BFFA-11E768F380D2}" type="datetimeFigureOut">
              <a:rPr lang="tr-TR" smtClean="0"/>
              <a:t>11.10.2024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399752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31436EF-7663-4CF0-BFFA-11E768F380D2}" type="datetimeFigureOut">
              <a:rPr lang="tr-TR" smtClean="0"/>
              <a:t>11.10.2024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241489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31436EF-7663-4CF0-BFFA-11E768F380D2}" type="datetimeFigureOut">
              <a:rPr lang="tr-TR" smtClean="0"/>
              <a:t>11.10.2024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50378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46DCA5-FBA2-4EE1-9CC5-CAEF78C4C9D7}"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54017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072A0F-D59C-474A-AAFC-F962EA998CC5}"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39924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F85A75-FC1D-4DDD-85C6-98B82A8636EC}"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75039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ED4B54-5C66-4BFA-A048-1EC6B99C865D}"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248479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88094A-FBA9-4B68-B076-37A850E7F196}"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2723749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7EAC86-E277-4418-A76C-AFF8D66F601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05088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E453AA-23EE-418E-8C33-D2A2C73059F0}"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726944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E47FBE-0D9D-4774-AD8A-E85878B008DF}"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78584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31436EF-7663-4CF0-BFFA-11E768F380D2}" type="datetimeFigureOut">
              <a:rPr lang="tr-TR" smtClean="0"/>
              <a:t>11.10.2024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757889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29BEBB-1C99-47F3-A7D8-F4F9686E3364}"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3284946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940BE8-7C5B-4D25-8F96-1608A84A3534}"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1422113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10C0D8-54E7-46DE-8FB6-4F6CD09E6BBE}"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89381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431436EF-7663-4CF0-BFFA-11E768F380D2}" type="datetimeFigureOut">
              <a:rPr lang="tr-TR" smtClean="0"/>
              <a:t>11.10.2024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228281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31436EF-7663-4CF0-BFFA-11E768F380D2}" type="datetimeFigureOut">
              <a:rPr lang="tr-TR" smtClean="0"/>
              <a:t>11.10.2024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331211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31436EF-7663-4CF0-BFFA-11E768F380D2}" type="datetimeFigureOut">
              <a:rPr lang="tr-TR" smtClean="0"/>
              <a:t>11.10.2024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305395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31436EF-7663-4CF0-BFFA-11E768F380D2}" type="datetimeFigureOut">
              <a:rPr lang="tr-TR" smtClean="0"/>
              <a:t>11.10.2024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3957823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31436EF-7663-4CF0-BFFA-11E768F380D2}" type="datetimeFigureOut">
              <a:rPr lang="tr-TR" smtClean="0"/>
              <a:t>11.10.2024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336770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31436EF-7663-4CF0-BFFA-11E768F380D2}" type="datetimeFigureOut">
              <a:rPr lang="tr-TR" smtClean="0"/>
              <a:t>11.10.2024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150678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31436EF-7663-4CF0-BFFA-11E768F380D2}" type="datetimeFigureOut">
              <a:rPr lang="tr-TR" smtClean="0"/>
              <a:t>11.10.2024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B4337E-FEC3-4FC8-BBBB-235B082AB36B}" type="slidenum">
              <a:rPr lang="tr-TR" smtClean="0"/>
              <a:t>‹#›</a:t>
            </a:fld>
            <a:endParaRPr lang="tr-TR"/>
          </a:p>
        </p:txBody>
      </p:sp>
    </p:spTree>
    <p:extLst>
      <p:ext uri="{BB962C8B-B14F-4D97-AF65-F5344CB8AC3E}">
        <p14:creationId xmlns:p14="http://schemas.microsoft.com/office/powerpoint/2010/main" val="225620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436EF-7663-4CF0-BFFA-11E768F380D2}" type="datetimeFigureOut">
              <a:rPr lang="tr-TR" smtClean="0"/>
              <a:t>11.10.2024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4337E-FEC3-4FC8-BBBB-235B082AB36B}" type="slidenum">
              <a:rPr lang="tr-TR" smtClean="0"/>
              <a:t>‹#›</a:t>
            </a:fld>
            <a:endParaRPr lang="tr-TR"/>
          </a:p>
        </p:txBody>
      </p:sp>
    </p:spTree>
    <p:extLst>
      <p:ext uri="{BB962C8B-B14F-4D97-AF65-F5344CB8AC3E}">
        <p14:creationId xmlns:p14="http://schemas.microsoft.com/office/powerpoint/2010/main" val="1181295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7744A62-74BB-4AC0-BD95-934F93E1B419}" type="slidenum">
              <a:rPr lang="tr-TR">
                <a:solidFill>
                  <a:srgbClr val="000000"/>
                </a:solidFill>
              </a:rPr>
              <a:pPr fontAlgn="base">
                <a:spcBef>
                  <a:spcPct val="0"/>
                </a:spcBef>
                <a:spcAft>
                  <a:spcPct val="0"/>
                </a:spcAft>
                <a:defRPr/>
              </a:pPr>
              <a:t>‹#›</a:t>
            </a:fld>
            <a:endParaRPr lang="tr-TR">
              <a:solidFill>
                <a:srgbClr val="000000"/>
              </a:solidFill>
            </a:endParaRPr>
          </a:p>
        </p:txBody>
      </p:sp>
    </p:spTree>
    <p:extLst>
      <p:ext uri="{BB962C8B-B14F-4D97-AF65-F5344CB8AC3E}">
        <p14:creationId xmlns:p14="http://schemas.microsoft.com/office/powerpoint/2010/main" val="2833373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13.xml"/><Relationship Id="rId5" Type="http://schemas.openxmlformats.org/officeDocument/2006/relationships/image" Target="../media/image6.wmf"/><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13.xml"/><Relationship Id="rId4" Type="http://schemas.openxmlformats.org/officeDocument/2006/relationships/image" Target="../media/image15.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kern="0" dirty="0">
                <a:solidFill>
                  <a:srgbClr val="000000"/>
                </a:solidFill>
                <a:latin typeface="Arial"/>
              </a:rPr>
              <a:t>2. </a:t>
            </a:r>
            <a:r>
              <a:rPr lang="tr-TR" kern="0" dirty="0" smtClean="0">
                <a:solidFill>
                  <a:srgbClr val="000000"/>
                </a:solidFill>
                <a:latin typeface="Arial"/>
              </a:rPr>
              <a:t>Hafta</a:t>
            </a:r>
            <a:endParaRPr lang="tr-TR" dirty="0"/>
          </a:p>
        </p:txBody>
      </p:sp>
      <p:sp>
        <p:nvSpPr>
          <p:cNvPr id="3" name="Alt Başlık 2"/>
          <p:cNvSpPr>
            <a:spLocks noGrp="1"/>
          </p:cNvSpPr>
          <p:nvPr>
            <p:ph type="subTitle" idx="1"/>
          </p:nvPr>
        </p:nvSpPr>
        <p:spPr/>
        <p:txBody>
          <a:bodyPr/>
          <a:lstStyle/>
          <a:p>
            <a:r>
              <a:rPr lang="tr-TR" kern="0" dirty="0" smtClean="0">
                <a:solidFill>
                  <a:srgbClr val="000000"/>
                </a:solidFill>
                <a:latin typeface="Arial"/>
              </a:rPr>
              <a:t>Ekosistemde </a:t>
            </a:r>
            <a:r>
              <a:rPr lang="tr-TR" kern="0" dirty="0" err="1" smtClean="0">
                <a:solidFill>
                  <a:srgbClr val="000000"/>
                </a:solidFill>
                <a:latin typeface="Arial"/>
              </a:rPr>
              <a:t>Herbivor</a:t>
            </a:r>
            <a:r>
              <a:rPr lang="tr-TR" kern="0" dirty="0" smtClean="0">
                <a:solidFill>
                  <a:srgbClr val="000000"/>
                </a:solidFill>
                <a:latin typeface="Arial"/>
              </a:rPr>
              <a:t> Böcekler</a:t>
            </a:r>
            <a:endParaRPr lang="tr-TR" dirty="0" smtClean="0"/>
          </a:p>
          <a:p>
            <a:endParaRPr lang="tr-TR" dirty="0"/>
          </a:p>
        </p:txBody>
      </p:sp>
    </p:spTree>
    <p:extLst>
      <p:ext uri="{BB962C8B-B14F-4D97-AF65-F5344CB8AC3E}">
        <p14:creationId xmlns:p14="http://schemas.microsoft.com/office/powerpoint/2010/main" val="298562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a:solidFill>
                  <a:srgbClr val="000000"/>
                </a:solidFill>
              </a:rPr>
              <a:t>Örneğin, yusufçuklar ve mayıs sinekleri, </a:t>
            </a:r>
            <a:r>
              <a:rPr lang="tr-TR" dirty="0" smtClean="0">
                <a:solidFill>
                  <a:srgbClr val="000000"/>
                </a:solidFill>
              </a:rPr>
              <a:t>larva evresinde  </a:t>
            </a:r>
            <a:r>
              <a:rPr lang="tr-TR" dirty="0">
                <a:solidFill>
                  <a:srgbClr val="000000"/>
                </a:solidFill>
              </a:rPr>
              <a:t>su ekosistemlerinde</a:t>
            </a:r>
            <a:r>
              <a:rPr lang="tr-TR" dirty="0" smtClean="0">
                <a:solidFill>
                  <a:srgbClr val="000000"/>
                </a:solidFill>
              </a:rPr>
              <a:t>, ergin evrede ise </a:t>
            </a:r>
            <a:r>
              <a:rPr lang="tr-TR" dirty="0">
                <a:solidFill>
                  <a:srgbClr val="000000"/>
                </a:solidFill>
              </a:rPr>
              <a:t>karasal ekosistemlerde yaşarlar. </a:t>
            </a:r>
            <a:endParaRPr lang="tr-TR" dirty="0" smtClean="0">
              <a:solidFill>
                <a:srgbClr val="000000"/>
              </a:solidFill>
            </a:endParaRPr>
          </a:p>
          <a:p>
            <a:pPr lvl="0"/>
            <a:r>
              <a:rPr lang="tr-TR" dirty="0" smtClean="0">
                <a:solidFill>
                  <a:srgbClr val="000000"/>
                </a:solidFill>
              </a:rPr>
              <a:t>Birçok </a:t>
            </a:r>
            <a:r>
              <a:rPr lang="tr-TR" dirty="0" err="1">
                <a:solidFill>
                  <a:srgbClr val="000000"/>
                </a:solidFill>
              </a:rPr>
              <a:t>Lepidoptera</a:t>
            </a:r>
            <a:r>
              <a:rPr lang="tr-TR" dirty="0">
                <a:solidFill>
                  <a:srgbClr val="000000"/>
                </a:solidFill>
              </a:rPr>
              <a:t>, </a:t>
            </a:r>
            <a:r>
              <a:rPr lang="tr-TR" dirty="0" smtClean="0">
                <a:solidFill>
                  <a:srgbClr val="000000"/>
                </a:solidFill>
              </a:rPr>
              <a:t>larva evresinde yapraklarla </a:t>
            </a:r>
            <a:r>
              <a:rPr lang="tr-TR" dirty="0">
                <a:solidFill>
                  <a:srgbClr val="000000"/>
                </a:solidFill>
              </a:rPr>
              <a:t>ve </a:t>
            </a:r>
            <a:r>
              <a:rPr lang="tr-TR" dirty="0" smtClean="0">
                <a:solidFill>
                  <a:srgbClr val="000000"/>
                </a:solidFill>
              </a:rPr>
              <a:t>ergin evrede ise </a:t>
            </a:r>
            <a:r>
              <a:rPr lang="tr-TR" dirty="0">
                <a:solidFill>
                  <a:srgbClr val="000000"/>
                </a:solidFill>
              </a:rPr>
              <a:t>nektarla beslenir. </a:t>
            </a:r>
            <a:endParaRPr lang="tr-TR" dirty="0"/>
          </a:p>
        </p:txBody>
      </p:sp>
    </p:spTree>
    <p:extLst>
      <p:ext uri="{BB962C8B-B14F-4D97-AF65-F5344CB8AC3E}">
        <p14:creationId xmlns:p14="http://schemas.microsoft.com/office/powerpoint/2010/main" val="14949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err="1">
                <a:solidFill>
                  <a:srgbClr val="000000"/>
                </a:solidFill>
              </a:rPr>
              <a:t>Holometabol</a:t>
            </a:r>
            <a:r>
              <a:rPr lang="tr-TR" dirty="0">
                <a:solidFill>
                  <a:srgbClr val="000000"/>
                </a:solidFill>
              </a:rPr>
              <a:t> böcekler arasında, </a:t>
            </a:r>
            <a:r>
              <a:rPr lang="tr-TR" dirty="0" smtClean="0">
                <a:solidFill>
                  <a:srgbClr val="000000"/>
                </a:solidFill>
              </a:rPr>
              <a:t>hareketsiz, </a:t>
            </a:r>
            <a:r>
              <a:rPr lang="tr-TR" dirty="0">
                <a:solidFill>
                  <a:srgbClr val="000000"/>
                </a:solidFill>
              </a:rPr>
              <a:t>pupa evresi, olumsuz çevre koşullarında hayatta kalmayı kolaylaştırır. Bununla birlikte, böcekler ve diğer eklembacaklılar, </a:t>
            </a:r>
            <a:r>
              <a:rPr lang="tr-TR" dirty="0" err="1" smtClean="0">
                <a:solidFill>
                  <a:srgbClr val="000000"/>
                </a:solidFill>
              </a:rPr>
              <a:t>ekdizis</a:t>
            </a:r>
            <a:r>
              <a:rPr lang="tr-TR" dirty="0" smtClean="0">
                <a:solidFill>
                  <a:srgbClr val="000000"/>
                </a:solidFill>
              </a:rPr>
              <a:t> </a:t>
            </a:r>
            <a:r>
              <a:rPr lang="tr-TR" dirty="0">
                <a:solidFill>
                  <a:srgbClr val="000000"/>
                </a:solidFill>
              </a:rPr>
              <a:t>(</a:t>
            </a:r>
            <a:r>
              <a:rPr lang="tr-TR" dirty="0" smtClean="0">
                <a:solidFill>
                  <a:srgbClr val="000000"/>
                </a:solidFill>
              </a:rPr>
              <a:t>deri değiştirme yada gömlek değiştirme) </a:t>
            </a:r>
            <a:r>
              <a:rPr lang="tr-TR" dirty="0">
                <a:solidFill>
                  <a:srgbClr val="000000"/>
                </a:solidFill>
              </a:rPr>
              <a:t>sırasında kuruma ve yırtıcılığa karşı özellikle savunmasızdır.</a:t>
            </a:r>
          </a:p>
          <a:p>
            <a:endParaRPr lang="tr-TR" dirty="0"/>
          </a:p>
        </p:txBody>
      </p:sp>
    </p:spTree>
    <p:extLst>
      <p:ext uri="{BB962C8B-B14F-4D97-AF65-F5344CB8AC3E}">
        <p14:creationId xmlns:p14="http://schemas.microsoft.com/office/powerpoint/2010/main" val="236752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Son olarak, </a:t>
            </a:r>
            <a:r>
              <a:rPr lang="tr-TR" dirty="0" smtClean="0"/>
              <a:t>uçma </a:t>
            </a:r>
            <a:endParaRPr lang="tr-TR" dirty="0"/>
          </a:p>
        </p:txBody>
      </p:sp>
      <p:sp>
        <p:nvSpPr>
          <p:cNvPr id="3" name="İçerik Yer Tutucusu 2"/>
          <p:cNvSpPr>
            <a:spLocks noGrp="1"/>
          </p:cNvSpPr>
          <p:nvPr>
            <p:ph idx="1"/>
          </p:nvPr>
        </p:nvSpPr>
        <p:spPr>
          <a:xfrm>
            <a:off x="395536" y="1340768"/>
            <a:ext cx="8229600" cy="4525963"/>
          </a:xfrm>
        </p:spPr>
        <p:txBody>
          <a:bodyPr/>
          <a:lstStyle/>
          <a:p>
            <a:r>
              <a:rPr lang="tr-TR" dirty="0" smtClean="0"/>
              <a:t>Önce </a:t>
            </a:r>
            <a:r>
              <a:rPr lang="tr-TR" dirty="0"/>
              <a:t>böcekler arasında gelişti ve diğer organizmalara göre belirgin bir avantaj sağladı. </a:t>
            </a:r>
            <a:endParaRPr lang="tr-TR" dirty="0" smtClean="0"/>
          </a:p>
          <a:p>
            <a:r>
              <a:rPr lang="tr-TR" dirty="0" smtClean="0"/>
              <a:t>Uçabilme yeteneği, </a:t>
            </a:r>
            <a:r>
              <a:rPr lang="tr-TR" dirty="0"/>
              <a:t>yeni kaynakların keşfedilmesini kolaylaştıran hızlı uzun mesafeli hareketin yanı sıra avcılardan veya elverişsiz koşullardan kaçmaya izin verir. </a:t>
            </a:r>
            <a:endParaRPr lang="tr-TR" dirty="0" smtClean="0"/>
          </a:p>
          <a:p>
            <a:r>
              <a:rPr lang="tr-TR" dirty="0" smtClean="0"/>
              <a:t>Uçabilme yeteneği, </a:t>
            </a:r>
            <a:r>
              <a:rPr lang="tr-TR" dirty="0"/>
              <a:t>böcek ekolojisinin baskın bir özelliği olmaya devam ediyor.</a:t>
            </a:r>
          </a:p>
        </p:txBody>
      </p:sp>
    </p:spTree>
    <p:extLst>
      <p:ext uri="{BB962C8B-B14F-4D97-AF65-F5344CB8AC3E}">
        <p14:creationId xmlns:p14="http://schemas.microsoft.com/office/powerpoint/2010/main" val="1873004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BÖCEKLER, </a:t>
            </a:r>
          </a:p>
        </p:txBody>
      </p:sp>
      <p:sp>
        <p:nvSpPr>
          <p:cNvPr id="3" name="İçerik Yer Tutucusu 2"/>
          <p:cNvSpPr>
            <a:spLocks noGrp="1"/>
          </p:cNvSpPr>
          <p:nvPr>
            <p:ph idx="1"/>
          </p:nvPr>
        </p:nvSpPr>
        <p:spPr/>
        <p:txBody>
          <a:bodyPr/>
          <a:lstStyle/>
          <a:p>
            <a:r>
              <a:rPr lang="tr-TR" dirty="0" smtClean="0"/>
              <a:t>Dünyadaki  </a:t>
            </a:r>
            <a:r>
              <a:rPr lang="tr-TR" dirty="0"/>
              <a:t>en zorlu ekosistemlerin çoğu (örneğin, çöller, kaplıcalar ve tundra) dahil olmak üzere, hemen hemen tüm karasal, tatlı su ve kıyıya yakın deniz habitatlarında baskın bir ORGANİZMA GRUBUDUR. Bununla birlikte, belirli türler, çeşitli çevresel faktörlere toleransları </a:t>
            </a:r>
            <a:r>
              <a:rPr lang="tr-TR" dirty="0" smtClean="0"/>
              <a:t>sebebiyle belirli alanlarda yaşayabilirler.</a:t>
            </a:r>
            <a:endParaRPr lang="tr-TR" dirty="0"/>
          </a:p>
        </p:txBody>
      </p:sp>
    </p:spTree>
    <p:extLst>
      <p:ext uri="{BB962C8B-B14F-4D97-AF65-F5344CB8AC3E}">
        <p14:creationId xmlns:p14="http://schemas.microsoft.com/office/powerpoint/2010/main" val="181006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Ekolojistlerin en eski (ve hala önemli) hedeflerinden biri, tür dağılımlarının </a:t>
            </a:r>
            <a:r>
              <a:rPr lang="tr-TR" dirty="0" err="1"/>
              <a:t>mekansal</a:t>
            </a:r>
            <a:r>
              <a:rPr lang="tr-TR" dirty="0"/>
              <a:t> modellerinin </a:t>
            </a:r>
            <a:r>
              <a:rPr lang="tr-TR" dirty="0" smtClean="0"/>
              <a:t>açıklanmasıdır. </a:t>
            </a:r>
            <a:r>
              <a:rPr lang="tr-TR" dirty="0"/>
              <a:t>Böcek türlerinin coğrafi aralıkları genellikle toleransları veya besin kaynaklarının ve avcılarının </a:t>
            </a:r>
            <a:r>
              <a:rPr lang="tr-TR" dirty="0" err="1"/>
              <a:t>abiyotik</a:t>
            </a:r>
            <a:r>
              <a:rPr lang="tr-TR" dirty="0"/>
              <a:t> koşullardaki değişikliklere karşı toleransları ile belirlenir. </a:t>
            </a:r>
          </a:p>
        </p:txBody>
      </p:sp>
    </p:spTree>
    <p:extLst>
      <p:ext uri="{BB962C8B-B14F-4D97-AF65-F5344CB8AC3E}">
        <p14:creationId xmlns:p14="http://schemas.microsoft.com/office/powerpoint/2010/main" val="94171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smtClean="0">
                <a:solidFill>
                  <a:srgbClr val="000000"/>
                </a:solidFill>
              </a:rPr>
              <a:t>Böcekler </a:t>
            </a:r>
            <a:r>
              <a:rPr lang="tr-TR" dirty="0">
                <a:solidFill>
                  <a:srgbClr val="000000"/>
                </a:solidFill>
              </a:rPr>
              <a:t>morfolojik, fizyolojik ve davranışsal adaptasyonları, meydana geldikleri habitatların karakteristik fiziksel koşullarını yansıtır. </a:t>
            </a:r>
            <a:endParaRPr lang="tr-TR" dirty="0" smtClean="0">
              <a:solidFill>
                <a:srgbClr val="000000"/>
              </a:solidFill>
            </a:endParaRPr>
          </a:p>
          <a:p>
            <a:pPr lvl="0"/>
            <a:r>
              <a:rPr lang="tr-TR" dirty="0" smtClean="0">
                <a:solidFill>
                  <a:srgbClr val="000000"/>
                </a:solidFill>
              </a:rPr>
              <a:t>Bununla </a:t>
            </a:r>
            <a:r>
              <a:rPr lang="tr-TR" dirty="0">
                <a:solidFill>
                  <a:srgbClr val="000000"/>
                </a:solidFill>
              </a:rPr>
              <a:t>birlikte, fiziksel koşullardaki çeşitlilik, fizyolojik ve davranışsal özelliklerde bir miktar esneklik gerektirir. </a:t>
            </a:r>
            <a:endParaRPr lang="tr-TR" dirty="0"/>
          </a:p>
        </p:txBody>
      </p:sp>
    </p:spTree>
    <p:extLst>
      <p:ext uri="{BB962C8B-B14F-4D97-AF65-F5344CB8AC3E}">
        <p14:creationId xmlns:p14="http://schemas.microsoft.com/office/powerpoint/2010/main" val="1728176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a:solidFill>
                  <a:srgbClr val="000000"/>
                </a:solidFill>
              </a:rPr>
              <a:t>Tüm ekosistemler, </a:t>
            </a:r>
            <a:r>
              <a:rPr lang="tr-TR" dirty="0" err="1" smtClean="0">
                <a:solidFill>
                  <a:srgbClr val="000000"/>
                </a:solidFill>
              </a:rPr>
              <a:t>komunitedeki</a:t>
            </a:r>
            <a:r>
              <a:rPr lang="tr-TR" dirty="0" smtClean="0">
                <a:solidFill>
                  <a:srgbClr val="000000"/>
                </a:solidFill>
              </a:rPr>
              <a:t> organizmaların </a:t>
            </a:r>
            <a:r>
              <a:rPr lang="tr-TR" dirty="0">
                <a:solidFill>
                  <a:srgbClr val="000000"/>
                </a:solidFill>
              </a:rPr>
              <a:t>hayatta kalmasını etkileyen iklimsel dalgalanmalar ve periyodik </a:t>
            </a:r>
            <a:r>
              <a:rPr lang="tr-TR" dirty="0" smtClean="0">
                <a:solidFill>
                  <a:srgbClr val="000000"/>
                </a:solidFill>
              </a:rPr>
              <a:t>bozuklukları </a:t>
            </a:r>
            <a:r>
              <a:rPr lang="tr-TR" dirty="0">
                <a:solidFill>
                  <a:srgbClr val="000000"/>
                </a:solidFill>
              </a:rPr>
              <a:t>yaşar</a:t>
            </a:r>
            <a:r>
              <a:rPr lang="tr-TR" dirty="0" smtClean="0">
                <a:solidFill>
                  <a:srgbClr val="000000"/>
                </a:solidFill>
              </a:rPr>
              <a:t>.</a:t>
            </a:r>
          </a:p>
          <a:p>
            <a:pPr lvl="0"/>
            <a:r>
              <a:rPr lang="tr-TR" dirty="0" smtClean="0">
                <a:solidFill>
                  <a:srgbClr val="000000"/>
                </a:solidFill>
              </a:rPr>
              <a:t> </a:t>
            </a:r>
            <a:r>
              <a:rPr lang="tr-TR" dirty="0">
                <a:solidFill>
                  <a:srgbClr val="000000"/>
                </a:solidFill>
              </a:rPr>
              <a:t>Ayrıca, habitat koşullarındaki </a:t>
            </a:r>
            <a:r>
              <a:rPr lang="tr-TR" dirty="0" err="1">
                <a:solidFill>
                  <a:srgbClr val="000000"/>
                </a:solidFill>
              </a:rPr>
              <a:t>antropojenik</a:t>
            </a:r>
            <a:r>
              <a:rPr lang="tr-TR" dirty="0">
                <a:solidFill>
                  <a:srgbClr val="000000"/>
                </a:solidFill>
              </a:rPr>
              <a:t> değişiklikler, organizmaların yanıt vermesi gereken koşulların </a:t>
            </a:r>
            <a:r>
              <a:rPr lang="tr-TR" dirty="0" smtClean="0">
                <a:solidFill>
                  <a:srgbClr val="000000"/>
                </a:solidFill>
              </a:rPr>
              <a:t>miktarını arttırır</a:t>
            </a:r>
            <a:r>
              <a:rPr lang="tr-TR" dirty="0">
                <a:solidFill>
                  <a:srgbClr val="000000"/>
                </a:solidFill>
              </a:rPr>
              <a:t>.</a:t>
            </a:r>
          </a:p>
          <a:p>
            <a:endParaRPr lang="tr-TR" dirty="0"/>
          </a:p>
        </p:txBody>
      </p:sp>
    </p:spTree>
    <p:extLst>
      <p:ext uri="{BB962C8B-B14F-4D97-AF65-F5344CB8AC3E}">
        <p14:creationId xmlns:p14="http://schemas.microsoft.com/office/powerpoint/2010/main" val="89500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cap="all" dirty="0" smtClean="0"/>
              <a:t>Biyomlar</a:t>
            </a:r>
            <a:endParaRPr lang="tr-TR" cap="all" dirty="0"/>
          </a:p>
        </p:txBody>
      </p:sp>
      <p:sp>
        <p:nvSpPr>
          <p:cNvPr id="3" name="İçerik Yer Tutucusu 2"/>
          <p:cNvSpPr>
            <a:spLocks noGrp="1"/>
          </p:cNvSpPr>
          <p:nvPr>
            <p:ph idx="1"/>
          </p:nvPr>
        </p:nvSpPr>
        <p:spPr>
          <a:xfrm>
            <a:off x="467544" y="1268760"/>
            <a:ext cx="8229600" cy="4525963"/>
          </a:xfrm>
        </p:spPr>
        <p:txBody>
          <a:bodyPr/>
          <a:lstStyle/>
          <a:p>
            <a:r>
              <a:rPr lang="tr-TR" dirty="0"/>
              <a:t>Enlem, küresel atmosferik ve okyanus sirkülasyon modelleri arasındaki etkileşimi yansıtan küresel sıcaklık ve yağış modelleri, </a:t>
            </a:r>
            <a:r>
              <a:rPr lang="tr-TR" dirty="0" smtClean="0"/>
              <a:t>“</a:t>
            </a:r>
            <a:r>
              <a:rPr lang="tr-TR" dirty="0" err="1" smtClean="0"/>
              <a:t>biyom</a:t>
            </a:r>
            <a:r>
              <a:rPr lang="tr-TR" dirty="0" smtClean="0"/>
              <a:t>” </a:t>
            </a:r>
            <a:r>
              <a:rPr lang="tr-TR" dirty="0"/>
              <a:t>adı verilen karakteristik </a:t>
            </a:r>
            <a:r>
              <a:rPr lang="tr-TR" dirty="0" err="1" smtClean="0"/>
              <a:t>komunitelerin</a:t>
            </a:r>
            <a:r>
              <a:rPr lang="tr-TR" dirty="0" smtClean="0"/>
              <a:t> yaşamasına izin veren  bölgesel </a:t>
            </a:r>
            <a:r>
              <a:rPr lang="tr-TR" dirty="0"/>
              <a:t>bir fiziksel koşullar şablonu oluşturur.</a:t>
            </a:r>
          </a:p>
          <a:p>
            <a:r>
              <a:rPr lang="tr-TR" dirty="0" smtClean="0"/>
              <a:t>Dünya'nın </a:t>
            </a:r>
            <a:r>
              <a:rPr lang="tr-TR" dirty="0"/>
              <a:t>ekvatorundan kutuplarına kadar sıcaklıktaki </a:t>
            </a:r>
            <a:r>
              <a:rPr lang="tr-TR" dirty="0" err="1"/>
              <a:t>enlemsel</a:t>
            </a:r>
            <a:r>
              <a:rPr lang="tr-TR"/>
              <a:t> </a:t>
            </a:r>
            <a:r>
              <a:rPr lang="tr-TR" smtClean="0"/>
              <a:t>dereceler tropik</a:t>
            </a:r>
            <a:r>
              <a:rPr lang="tr-TR" dirty="0"/>
              <a:t>, </a:t>
            </a:r>
            <a:r>
              <a:rPr lang="tr-TR" dirty="0" err="1"/>
              <a:t>subtropikal</a:t>
            </a:r>
            <a:r>
              <a:rPr lang="tr-TR" dirty="0"/>
              <a:t>, ılıman ve kutup bölgelerini tanımlar.</a:t>
            </a:r>
          </a:p>
        </p:txBody>
      </p:sp>
    </p:spTree>
    <p:extLst>
      <p:ext uri="{BB962C8B-B14F-4D97-AF65-F5344CB8AC3E}">
        <p14:creationId xmlns:p14="http://schemas.microsoft.com/office/powerpoint/2010/main" val="685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404813"/>
            <a:ext cx="8229600" cy="5721350"/>
          </a:xfrm>
        </p:spPr>
        <p:txBody>
          <a:bodyPr/>
          <a:lstStyle/>
          <a:p>
            <a:pPr eaLnBrk="1" hangingPunct="1"/>
            <a:r>
              <a:rPr lang="tr-TR" altLang="tr-TR" smtClean="0"/>
              <a:t>Dünya’nın ekvatorundan kutuplarına doğru sıcaklıktaki enlemsel derecelenmeler tropikal, </a:t>
            </a:r>
          </a:p>
          <a:p>
            <a:pPr eaLnBrk="1" hangingPunct="1"/>
            <a:r>
              <a:rPr lang="tr-TR" altLang="tr-TR" smtClean="0"/>
              <a:t>subtropikal,</a:t>
            </a:r>
          </a:p>
          <a:p>
            <a:pPr eaLnBrk="1" hangingPunct="1"/>
            <a:r>
              <a:rPr lang="tr-TR" altLang="tr-TR" smtClean="0"/>
              <a:t> ılıman ve </a:t>
            </a:r>
          </a:p>
          <a:p>
            <a:pPr eaLnBrk="1" hangingPunct="1"/>
            <a:r>
              <a:rPr lang="tr-TR" altLang="tr-TR" smtClean="0"/>
              <a:t>arktik zonlar olarak tanımlanmaktadır. </a:t>
            </a:r>
          </a:p>
          <a:p>
            <a:pPr eaLnBrk="1" hangingPunct="1"/>
            <a:endParaRPr lang="tr-TR" altLang="tr-TR" smtClean="0"/>
          </a:p>
          <a:p>
            <a:pPr eaLnBrk="1" hangingPunct="1"/>
            <a:r>
              <a:rPr lang="tr-TR" altLang="tr-TR" smtClean="0"/>
              <a:t>Yağış modelleri bu sıcaklık farklılıklarını kapsar. </a:t>
            </a:r>
          </a:p>
        </p:txBody>
      </p:sp>
    </p:spTree>
    <p:extLst>
      <p:ext uri="{BB962C8B-B14F-4D97-AF65-F5344CB8AC3E}">
        <p14:creationId xmlns:p14="http://schemas.microsoft.com/office/powerpoint/2010/main" val="401899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3513"/>
            <a:ext cx="76327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880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a:t>BİREYSEL ORGANİZMA, ekolojinin TEMEL bir birimidir. Organizmalar çevreleriyle etkileşime girer ve ekosistem süreçlerini büyük ölçüde çevresel varyasyona karşı kümülatif fizyolojik ve davranışsal tepkileri yoluyla etkiler. </a:t>
            </a:r>
          </a:p>
        </p:txBody>
      </p:sp>
    </p:spTree>
    <p:extLst>
      <p:ext uri="{BB962C8B-B14F-4D97-AF65-F5344CB8AC3E}">
        <p14:creationId xmlns:p14="http://schemas.microsoft.com/office/powerpoint/2010/main" val="1344242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457200" y="404813"/>
            <a:ext cx="8229600" cy="5721350"/>
          </a:xfrm>
        </p:spPr>
        <p:txBody>
          <a:bodyPr/>
          <a:lstStyle/>
          <a:p>
            <a:pPr eaLnBrk="1" hangingPunct="1"/>
            <a:r>
              <a:rPr lang="tr-TR" altLang="tr-TR" smtClean="0"/>
              <a:t>Ekvatoryal birleşme bölgesinden daha yüksek bölgeler doğru çekilen hava, tropiklerde havanın nemini ve sıcaklığını arttırır. </a:t>
            </a:r>
          </a:p>
          <a:p>
            <a:pPr eaLnBrk="1" hangingPunct="1"/>
            <a:endParaRPr lang="tr-TR" altLang="tr-TR" smtClean="0"/>
          </a:p>
          <a:p>
            <a:pPr eaLnBrk="1" hangingPunct="1"/>
            <a:r>
              <a:rPr lang="tr-TR" altLang="tr-TR" smtClean="0"/>
              <a:t>Yükselen hava ekvatorun merkezinde bulunan tropik yağmur ormanları ve yüksek yağış kuşağı ile sonuçlanarak soğur ve yoğunlaşır. </a:t>
            </a:r>
          </a:p>
        </p:txBody>
      </p:sp>
    </p:spTree>
    <p:extLst>
      <p:ext uri="{BB962C8B-B14F-4D97-AF65-F5344CB8AC3E}">
        <p14:creationId xmlns:p14="http://schemas.microsoft.com/office/powerpoint/2010/main" val="752175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0663"/>
            <a:ext cx="8135938" cy="614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84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457200" y="404813"/>
            <a:ext cx="8229600" cy="5721350"/>
          </a:xfrm>
        </p:spPr>
        <p:txBody>
          <a:bodyPr/>
          <a:lstStyle/>
          <a:p>
            <a:pPr eaLnBrk="1" hangingPunct="1"/>
            <a:r>
              <a:rPr lang="tr-TR" altLang="tr-TR" smtClean="0"/>
              <a:t>Ekvatoral zondan sürüklenirken soğuyan, kuruyan hava, 30 derece kuzey ve güney enlemlerde alçalarak ısınır. </a:t>
            </a:r>
          </a:p>
          <a:p>
            <a:pPr eaLnBrk="1" hangingPunct="1"/>
            <a:endParaRPr lang="tr-TR" altLang="tr-TR" smtClean="0"/>
          </a:p>
          <a:p>
            <a:pPr eaLnBrk="1" hangingPunct="1"/>
            <a:r>
              <a:rPr lang="tr-TR" altLang="tr-TR" smtClean="0"/>
              <a:t>Bu enlemlere, sıcak ve kuru havadaki yüksek buharlaşma oranları sebebiyle kurak alanlar ve çöl ekosistemleri hakim olmuştur. </a:t>
            </a:r>
          </a:p>
        </p:txBody>
      </p:sp>
    </p:spTree>
    <p:extLst>
      <p:ext uri="{BB962C8B-B14F-4D97-AF65-F5344CB8AC3E}">
        <p14:creationId xmlns:p14="http://schemas.microsoft.com/office/powerpoint/2010/main" val="2929842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57200" y="260350"/>
            <a:ext cx="8229600" cy="5865813"/>
          </a:xfrm>
        </p:spPr>
        <p:txBody>
          <a:bodyPr/>
          <a:lstStyle/>
          <a:p>
            <a:pPr eaLnBrk="1" hangingPunct="1"/>
            <a:endParaRPr lang="tr-TR" altLang="tr-TR" smtClean="0"/>
          </a:p>
          <a:p>
            <a:pPr eaLnBrk="1" hangingPunct="1"/>
            <a:r>
              <a:rPr lang="tr-TR" altLang="tr-TR" smtClean="0"/>
              <a:t>Ekvatorun 60 derece kuzey ve güney enlemlerindeki hava akımı ekvatoral ve benzer zonlara göre farklılaşır.</a:t>
            </a:r>
          </a:p>
          <a:p>
            <a:pPr eaLnBrk="1" hangingPunct="1"/>
            <a:endParaRPr lang="tr-TR" altLang="tr-TR" smtClean="0"/>
          </a:p>
          <a:p>
            <a:pPr eaLnBrk="1" hangingPunct="1"/>
            <a:r>
              <a:rPr lang="tr-TR" altLang="tr-TR" smtClean="0"/>
              <a:t> 60 derece kuzey ve güney enlemlerinde yükselen hava kuzey ormanlarını besleyen oldukça yüksek yağış ve düşük sıcaklık kuşağını meydana getirir. </a:t>
            </a:r>
          </a:p>
        </p:txBody>
      </p:sp>
    </p:spTree>
    <p:extLst>
      <p:ext uri="{BB962C8B-B14F-4D97-AF65-F5344CB8AC3E}">
        <p14:creationId xmlns:p14="http://schemas.microsoft.com/office/powerpoint/2010/main" val="12914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95288" y="0"/>
            <a:ext cx="8229600" cy="1143000"/>
          </a:xfrm>
        </p:spPr>
        <p:txBody>
          <a:bodyPr/>
          <a:lstStyle/>
          <a:p>
            <a:pPr eaLnBrk="1" hangingPunct="1"/>
            <a:r>
              <a:rPr lang="tr-TR" altLang="tr-TR" sz="1400" b="1" smtClean="0"/>
              <a:t>A: </a:t>
            </a:r>
            <a:r>
              <a:rPr lang="tr-TR" altLang="tr-TR" sz="1400" smtClean="0"/>
              <a:t>tundra</a:t>
            </a:r>
            <a:br>
              <a:rPr lang="tr-TR" altLang="tr-TR" sz="1400" smtClean="0"/>
            </a:br>
            <a:r>
              <a:rPr lang="tr-TR" altLang="tr-TR" sz="1400" smtClean="0"/>
              <a:t>(alpine) (western United States), </a:t>
            </a:r>
            <a:r>
              <a:rPr lang="tr-TR" altLang="tr-TR" sz="1400" b="1" smtClean="0"/>
              <a:t>B: </a:t>
            </a:r>
            <a:r>
              <a:rPr lang="tr-TR" altLang="tr-TR" sz="1400" smtClean="0"/>
              <a:t>desert shrubland (southwestern United States), </a:t>
            </a:r>
            <a:r>
              <a:rPr lang="tr-TR" altLang="tr-TR" sz="1400" b="1" smtClean="0"/>
              <a:t>C: </a:t>
            </a:r>
            <a:r>
              <a:rPr lang="tr-TR" altLang="tr-TR" sz="1400" smtClean="0"/>
              <a:t>grassland</a:t>
            </a:r>
            <a:br>
              <a:rPr lang="tr-TR" altLang="tr-TR" sz="1400" smtClean="0"/>
            </a:br>
            <a:r>
              <a:rPr lang="tr-TR" altLang="tr-TR" sz="1400" smtClean="0"/>
              <a:t>(central United States), </a:t>
            </a:r>
            <a:r>
              <a:rPr lang="tr-TR" altLang="tr-TR" sz="1400" b="1" smtClean="0"/>
              <a:t>D: </a:t>
            </a:r>
            <a:r>
              <a:rPr lang="tr-TR" altLang="tr-TR" sz="1400" smtClean="0"/>
              <a:t>tropical savanna (note termite mounds in foreground; northern</a:t>
            </a:r>
            <a:br>
              <a:rPr lang="tr-TR" altLang="tr-TR" sz="1400" smtClean="0"/>
            </a:br>
            <a:r>
              <a:rPr lang="tr-TR" altLang="tr-TR" sz="1400" smtClean="0"/>
              <a:t>Australia),</a:t>
            </a:r>
            <a:r>
              <a:rPr lang="tr-TR" altLang="tr-TR" sz="1600" smtClean="0"/>
              <a:t> </a:t>
            </a:r>
          </a:p>
        </p:txBody>
      </p:sp>
      <p:pic>
        <p:nvPicPr>
          <p:cNvPr id="194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45783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1052513"/>
            <a:ext cx="4578350"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32225"/>
            <a:ext cx="45783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4005263"/>
            <a:ext cx="457835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135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tr-TR" altLang="tr-TR" sz="1800" b="1" smtClean="0"/>
              <a:t>E: </a:t>
            </a:r>
            <a:r>
              <a:rPr lang="tr-TR" altLang="tr-TR" sz="1800" smtClean="0"/>
              <a:t>boreal forest (northwestern United States), </a:t>
            </a:r>
            <a:r>
              <a:rPr lang="tr-TR" altLang="tr-TR" sz="1800" b="1" smtClean="0"/>
              <a:t>F: </a:t>
            </a:r>
            <a:r>
              <a:rPr lang="tr-TR" altLang="tr-TR" sz="1800" smtClean="0"/>
              <a:t>temperate deciduous forest</a:t>
            </a:r>
            <a:br>
              <a:rPr lang="tr-TR" altLang="tr-TR" sz="1800" smtClean="0"/>
            </a:br>
            <a:r>
              <a:rPr lang="tr-TR" altLang="tr-TR" sz="1800" smtClean="0"/>
              <a:t>(southeastern United States), and </a:t>
            </a:r>
            <a:r>
              <a:rPr lang="tr-TR" altLang="tr-TR" sz="1800" b="1" smtClean="0"/>
              <a:t>G: </a:t>
            </a:r>
            <a:r>
              <a:rPr lang="tr-TR" altLang="tr-TR" sz="1800" smtClean="0"/>
              <a:t>tropical rainforest (northern Panamá).</a:t>
            </a:r>
          </a:p>
        </p:txBody>
      </p:sp>
      <p:pic>
        <p:nvPicPr>
          <p:cNvPr id="2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133600"/>
            <a:ext cx="27209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989138"/>
            <a:ext cx="3148012"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989138"/>
            <a:ext cx="28575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04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tr-TR" altLang="tr-TR" smtClean="0"/>
          </a:p>
        </p:txBody>
      </p:sp>
      <p:sp>
        <p:nvSpPr>
          <p:cNvPr id="21507" name="Rectangle 3"/>
          <p:cNvSpPr>
            <a:spLocks noGrp="1" noChangeArrowheads="1"/>
          </p:cNvSpPr>
          <p:nvPr>
            <p:ph type="body" idx="1"/>
          </p:nvPr>
        </p:nvSpPr>
        <p:spPr/>
        <p:txBody>
          <a:bodyPr/>
          <a:lstStyle/>
          <a:p>
            <a:pPr eaLnBrk="1" hangingPunct="1"/>
            <a:r>
              <a:rPr lang="tr-TR" altLang="tr-TR" smtClean="0"/>
              <a:t>İklimdeki bu enlemsel derecelenmeler, sıcaklık ve neme olan toleranslarına bağlı olarak organizmaların dağılımını sınırlarlar. </a:t>
            </a:r>
          </a:p>
        </p:txBody>
      </p:sp>
    </p:spTree>
    <p:extLst>
      <p:ext uri="{BB962C8B-B14F-4D97-AF65-F5344CB8AC3E}">
        <p14:creationId xmlns:p14="http://schemas.microsoft.com/office/powerpoint/2010/main" val="1873236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476250"/>
            <a:ext cx="8229600" cy="5649913"/>
          </a:xfrm>
        </p:spPr>
        <p:txBody>
          <a:bodyPr/>
          <a:lstStyle/>
          <a:p>
            <a:pPr eaLnBrk="1" hangingPunct="1">
              <a:lnSpc>
                <a:spcPct val="90000"/>
              </a:lnSpc>
            </a:pPr>
            <a:r>
              <a:rPr lang="tr-TR" altLang="tr-TR" smtClean="0"/>
              <a:t>Dağlar rüzgarın estiği yöne doğru soğuma, yoğunlaşma ve yağışa sebep olarak hava akımının yukarı doğru sıkıştırır. </a:t>
            </a:r>
          </a:p>
          <a:p>
            <a:pPr eaLnBrk="1" hangingPunct="1">
              <a:lnSpc>
                <a:spcPct val="90000"/>
              </a:lnSpc>
            </a:pPr>
            <a:endParaRPr lang="tr-TR" altLang="tr-TR" smtClean="0"/>
          </a:p>
          <a:p>
            <a:pPr eaLnBrk="1" hangingPunct="1">
              <a:lnSpc>
                <a:spcPct val="90000"/>
              </a:lnSpc>
            </a:pPr>
            <a:r>
              <a:rPr lang="tr-TR" altLang="tr-TR" smtClean="0"/>
              <a:t>Buharlaşma nedeniyle artan nemin rüzgar altındaki yerlerinde daha kuru hava aşağı iner. </a:t>
            </a:r>
          </a:p>
          <a:p>
            <a:pPr eaLnBrk="1" hangingPunct="1">
              <a:lnSpc>
                <a:spcPct val="90000"/>
              </a:lnSpc>
            </a:pPr>
            <a:r>
              <a:rPr lang="tr-TR" altLang="tr-TR" smtClean="0"/>
              <a:t>Bu orografik etki dağ sıralarının rüzgar esintilerinin tersi yönünde kurak çevrelerin ve rüzgar esintileri yönünde nemli çevrelerin gelişimine izin verir.</a:t>
            </a:r>
          </a:p>
        </p:txBody>
      </p:sp>
    </p:spTree>
    <p:extLst>
      <p:ext uri="{BB962C8B-B14F-4D97-AF65-F5344CB8AC3E}">
        <p14:creationId xmlns:p14="http://schemas.microsoft.com/office/powerpoint/2010/main" val="1880090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457200" y="260350"/>
            <a:ext cx="8229600" cy="5865813"/>
          </a:xfrm>
        </p:spPr>
        <p:txBody>
          <a:bodyPr/>
          <a:lstStyle/>
          <a:p>
            <a:pPr eaLnBrk="1" hangingPunct="1"/>
            <a:r>
              <a:rPr lang="tr-TR" altLang="tr-TR" smtClean="0"/>
              <a:t>Dağlar; yükseklik farklılıklarındaki atmosferik şartlar, sıcaklık ve nem tarafından karakterize edilir (örneğin; daha yüksek rakımlar daha soğuk ve nemliyken daha alçak rakımlar daha sıcak ve kuru olmaya meyillidir).</a:t>
            </a:r>
          </a:p>
        </p:txBody>
      </p:sp>
    </p:spTree>
    <p:extLst>
      <p:ext uri="{BB962C8B-B14F-4D97-AF65-F5344CB8AC3E}">
        <p14:creationId xmlns:p14="http://schemas.microsoft.com/office/powerpoint/2010/main" val="284066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57200" y="333375"/>
            <a:ext cx="8229600" cy="5792788"/>
          </a:xfrm>
        </p:spPr>
        <p:txBody>
          <a:bodyPr/>
          <a:lstStyle/>
          <a:p>
            <a:pPr eaLnBrk="1" hangingPunct="1"/>
            <a:r>
              <a:rPr lang="tr-TR" altLang="tr-TR" smtClean="0"/>
              <a:t>Oksijen ve diğer gazların konsantrasyonları rakımla azalır, yüksek rakımlarda yaşayan türler bu yüzden düşük gaz konsantrasyonlarında hayatta kalabilme yeteneğine sahip olmak zorundadırlar. </a:t>
            </a:r>
          </a:p>
        </p:txBody>
      </p:sp>
    </p:spTree>
    <p:extLst>
      <p:ext uri="{BB962C8B-B14F-4D97-AF65-F5344CB8AC3E}">
        <p14:creationId xmlns:p14="http://schemas.microsoft.com/office/powerpoint/2010/main" val="463849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a:solidFill>
                  <a:srgbClr val="000000"/>
                </a:solidFill>
              </a:rPr>
              <a:t>Üreme avantajı elde etmek için gerekli habitatları ve kaynakları bulma ve kullanmadaki bireysel başarı, uygunluğu belirler. Böceklerin ekolojik başarılarına katkıda bulunan bir dizi genel özelliği vardır (</a:t>
            </a:r>
            <a:r>
              <a:rPr lang="tr-TR" dirty="0" err="1">
                <a:solidFill>
                  <a:srgbClr val="000000"/>
                </a:solidFill>
              </a:rPr>
              <a:t>Romoser</a:t>
            </a:r>
            <a:r>
              <a:rPr lang="tr-TR" dirty="0">
                <a:solidFill>
                  <a:srgbClr val="000000"/>
                </a:solidFill>
              </a:rPr>
              <a:t> ve </a:t>
            </a:r>
            <a:r>
              <a:rPr lang="tr-TR" dirty="0" err="1">
                <a:solidFill>
                  <a:srgbClr val="000000"/>
                </a:solidFill>
              </a:rPr>
              <a:t>Stoffolano</a:t>
            </a:r>
            <a:r>
              <a:rPr lang="tr-TR" dirty="0">
                <a:solidFill>
                  <a:srgbClr val="000000"/>
                </a:solidFill>
              </a:rPr>
              <a:t> 1998).</a:t>
            </a:r>
          </a:p>
          <a:p>
            <a:endParaRPr lang="tr-TR" dirty="0"/>
          </a:p>
        </p:txBody>
      </p:sp>
    </p:spTree>
    <p:extLst>
      <p:ext uri="{BB962C8B-B14F-4D97-AF65-F5344CB8AC3E}">
        <p14:creationId xmlns:p14="http://schemas.microsoft.com/office/powerpoint/2010/main" val="785001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457200" y="404813"/>
            <a:ext cx="8229600" cy="5721350"/>
          </a:xfrm>
        </p:spPr>
        <p:txBody>
          <a:bodyPr/>
          <a:lstStyle/>
          <a:p>
            <a:pPr eaLnBrk="1" hangingPunct="1"/>
            <a:r>
              <a:rPr lang="tr-TR" altLang="tr-TR" smtClean="0"/>
              <a:t>Dağlardaki değişim derecesi enlemsel değişim derecesine göre çok daha kısadır, </a:t>
            </a:r>
          </a:p>
          <a:p>
            <a:pPr eaLnBrk="1" hangingPunct="1"/>
            <a:endParaRPr lang="tr-TR" altLang="tr-TR" smtClean="0"/>
          </a:p>
          <a:p>
            <a:pPr eaLnBrk="1" hangingPunct="1"/>
            <a:r>
              <a:rPr lang="tr-TR" altLang="tr-TR" smtClean="0"/>
              <a:t>yükseklikteki 1000 m farklılıkta meydana gelen benzer sıcaklık değişimleri enlemsel olarak 880 kmde meydana gelmektedir. </a:t>
            </a:r>
          </a:p>
        </p:txBody>
      </p:sp>
    </p:spTree>
    <p:extLst>
      <p:ext uri="{BB962C8B-B14F-4D97-AF65-F5344CB8AC3E}">
        <p14:creationId xmlns:p14="http://schemas.microsoft.com/office/powerpoint/2010/main" val="512057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p:txBody>
          <a:bodyPr/>
          <a:lstStyle/>
          <a:p>
            <a:pPr eaLnBrk="1" hangingPunct="1"/>
            <a:r>
              <a:rPr lang="tr-TR" altLang="tr-TR" smtClean="0"/>
              <a:t>Yağış ve sıcaklığın oldukça farklı kombinasyonları hayatta kalma yeteneği olan türlerin bir araya gelmesini belirler ve karakteristik komünite tipini tanımlar (örneğin; tundra, ılıman yaprak döken orman, ılıman kozalaklı orman, tropik yağmur ormanı, tropikal kurak orman, çayır, savan, chapparral, çöl ). </a:t>
            </a:r>
          </a:p>
        </p:txBody>
      </p:sp>
    </p:spTree>
    <p:extLst>
      <p:ext uri="{BB962C8B-B14F-4D97-AF65-F5344CB8AC3E}">
        <p14:creationId xmlns:p14="http://schemas.microsoft.com/office/powerpoint/2010/main" val="398932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57200" y="260350"/>
            <a:ext cx="8229600" cy="5865813"/>
          </a:xfrm>
        </p:spPr>
        <p:txBody>
          <a:bodyPr/>
          <a:lstStyle/>
          <a:p>
            <a:pPr eaLnBrk="1" hangingPunct="1"/>
            <a:r>
              <a:rPr lang="tr-TR" altLang="tr-TR" smtClean="0"/>
              <a:t>Karasal biyomlardaki habitat koşulları rüzgara maruz kalma, toprak yüzeyinin yapısı, kimyası  ve topografik özellikler tarafından etkilenmektedir. </a:t>
            </a:r>
          </a:p>
          <a:p>
            <a:pPr eaLnBrk="1" hangingPunct="1"/>
            <a:endParaRPr lang="tr-TR" altLang="tr-TR" smtClean="0"/>
          </a:p>
          <a:p>
            <a:pPr eaLnBrk="1" hangingPunct="1"/>
            <a:r>
              <a:rPr lang="tr-TR" altLang="tr-TR" smtClean="0"/>
              <a:t>Örneğin, topografik özelliklerin meydana getirdiği güneş alma ve toprak drenajındaki farklar kadar sıcaklık ve nemde meydana gelen farklar önemli komüniteler için lokal habitatlar sağlar. </a:t>
            </a:r>
          </a:p>
        </p:txBody>
      </p:sp>
    </p:spTree>
    <p:extLst>
      <p:ext uri="{BB962C8B-B14F-4D97-AF65-F5344CB8AC3E}">
        <p14:creationId xmlns:p14="http://schemas.microsoft.com/office/powerpoint/2010/main" val="2436641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260350"/>
            <a:ext cx="8229600" cy="5865813"/>
          </a:xfrm>
        </p:spPr>
        <p:txBody>
          <a:bodyPr/>
          <a:lstStyle/>
          <a:p>
            <a:pPr eaLnBrk="1" hangingPunct="1"/>
            <a:r>
              <a:rPr lang="tr-TR" altLang="tr-TR" smtClean="0"/>
              <a:t>Okyanus adaları ve alpin tundra gibi rüzgarlı alanlarda yaşayan böcekler sık sık uçuş esnasında uzağa savrulmaya karşı seleksiyonun bir sonucu olarak uçamazlar. </a:t>
            </a:r>
          </a:p>
          <a:p>
            <a:pPr eaLnBrk="1" hangingPunct="1"/>
            <a:endParaRPr lang="tr-TR" altLang="tr-TR" smtClean="0"/>
          </a:p>
          <a:p>
            <a:pPr eaLnBrk="1" hangingPunct="1"/>
            <a:r>
              <a:rPr lang="tr-TR" altLang="tr-TR" smtClean="0"/>
              <a:t>Populasyonun izolasyonu hızlı türleşmeyle sonuçlanır.</a:t>
            </a:r>
          </a:p>
          <a:p>
            <a:pPr eaLnBrk="1" hangingPunct="1"/>
            <a:endParaRPr lang="tr-TR" altLang="tr-TR" smtClean="0"/>
          </a:p>
          <a:p>
            <a:pPr eaLnBrk="1" hangingPunct="1"/>
            <a:r>
              <a:rPr lang="tr-TR" altLang="tr-TR" smtClean="0"/>
              <a:t> Akuatik biyomlar akan su zonlarını meydana getiren topografik çöküntüler ve değişkenler ile şekillenir.</a:t>
            </a:r>
          </a:p>
        </p:txBody>
      </p:sp>
    </p:spTree>
    <p:extLst>
      <p:ext uri="{BB962C8B-B14F-4D97-AF65-F5344CB8AC3E}">
        <p14:creationId xmlns:p14="http://schemas.microsoft.com/office/powerpoint/2010/main" val="1000535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Fiziksel koşullar çoğu </a:t>
            </a:r>
            <a:r>
              <a:rPr lang="tr-TR" dirty="0" err="1" smtClean="0"/>
              <a:t>biyomda</a:t>
            </a:r>
            <a:r>
              <a:rPr lang="tr-TR" dirty="0" smtClean="0"/>
              <a:t> mevsimsel olarak değişir. </a:t>
            </a:r>
          </a:p>
          <a:p>
            <a:r>
              <a:rPr lang="tr-TR" dirty="0" smtClean="0"/>
              <a:t>Ilıman ekosistemler, daha soğuk kışlar ve daha sıcak yazlar ile sıcaklıkta belirgin mevsimsellik ile karakterize edilir.</a:t>
            </a:r>
          </a:p>
          <a:p>
            <a:r>
              <a:rPr lang="tr-TR" dirty="0" smtClean="0"/>
              <a:t>ayrıca, Dünya'nın ekseninin güneşe göre eğimindeki mevsimsel değişikliklerden kaynaklanan yağış modellerinde farklılık ortaya çıkar.</a:t>
            </a:r>
            <a:endParaRPr lang="tr-TR" dirty="0"/>
          </a:p>
        </p:txBody>
      </p:sp>
    </p:spTree>
    <p:extLst>
      <p:ext uri="{BB962C8B-B14F-4D97-AF65-F5344CB8AC3E}">
        <p14:creationId xmlns:p14="http://schemas.microsoft.com/office/powerpoint/2010/main" val="1626724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Tropikal ekosistemler nispeten tutarlı sıcaklıklara sahip olsa da, yağış genellikle belirgin mevsimsel farklılıklar gösterir.</a:t>
            </a:r>
          </a:p>
          <a:p>
            <a:r>
              <a:rPr lang="tr-TR" dirty="0" smtClean="0"/>
              <a:t>Sucul habitatlar, mevsimsel yağış ve buharlaşma modelleriyle ilgili su seviyesi ve sirkülasyon modellerinde mevsimsel farklılıklar gösterir. </a:t>
            </a:r>
            <a:endParaRPr lang="tr-TR" dirty="0"/>
          </a:p>
        </p:txBody>
      </p:sp>
    </p:spTree>
    <p:extLst>
      <p:ext uri="{BB962C8B-B14F-4D97-AF65-F5344CB8AC3E}">
        <p14:creationId xmlns:p14="http://schemas.microsoft.com/office/powerpoint/2010/main" val="2289541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a:solidFill>
                  <a:srgbClr val="000000"/>
                </a:solidFill>
              </a:rPr>
              <a:t>Sirkülasyon modellerindeki mevsimsel değişiklikler, </a:t>
            </a:r>
            <a:r>
              <a:rPr lang="tr-TR" dirty="0" err="1">
                <a:solidFill>
                  <a:srgbClr val="000000"/>
                </a:solidFill>
              </a:rPr>
              <a:t>lotik</a:t>
            </a:r>
            <a:r>
              <a:rPr lang="tr-TR" dirty="0">
                <a:solidFill>
                  <a:srgbClr val="000000"/>
                </a:solidFill>
              </a:rPr>
              <a:t> sistemlerde termal katmanların </a:t>
            </a:r>
            <a:r>
              <a:rPr lang="tr-TR" dirty="0" err="1">
                <a:solidFill>
                  <a:srgbClr val="000000"/>
                </a:solidFill>
              </a:rPr>
              <a:t>tabakalaşmasına</a:t>
            </a:r>
            <a:r>
              <a:rPr lang="tr-TR" dirty="0">
                <a:solidFill>
                  <a:srgbClr val="000000"/>
                </a:solidFill>
              </a:rPr>
              <a:t> ve su </a:t>
            </a:r>
            <a:r>
              <a:rPr lang="tr-TR" dirty="0" smtClean="0">
                <a:solidFill>
                  <a:srgbClr val="000000"/>
                </a:solidFill>
              </a:rPr>
              <a:t>kimyasında değişime </a:t>
            </a:r>
            <a:r>
              <a:rPr lang="tr-TR" dirty="0">
                <a:solidFill>
                  <a:srgbClr val="000000"/>
                </a:solidFill>
              </a:rPr>
              <a:t>neden olabilir</a:t>
            </a:r>
            <a:r>
              <a:rPr lang="tr-TR" dirty="0" smtClean="0">
                <a:solidFill>
                  <a:srgbClr val="000000"/>
                </a:solidFill>
              </a:rPr>
              <a:t>.</a:t>
            </a:r>
          </a:p>
          <a:p>
            <a:pPr lvl="0"/>
            <a:r>
              <a:rPr lang="tr-TR" dirty="0" smtClean="0">
                <a:solidFill>
                  <a:srgbClr val="000000"/>
                </a:solidFill>
              </a:rPr>
              <a:t>Akarsular  </a:t>
            </a:r>
            <a:r>
              <a:rPr lang="tr-TR" dirty="0">
                <a:solidFill>
                  <a:srgbClr val="000000"/>
                </a:solidFill>
              </a:rPr>
              <a:t>ve göletler, kurak dönemlerde veya </a:t>
            </a:r>
            <a:r>
              <a:rPr lang="tr-TR" dirty="0" smtClean="0">
                <a:solidFill>
                  <a:srgbClr val="000000"/>
                </a:solidFill>
              </a:rPr>
              <a:t>buharlaşmanın yağış </a:t>
            </a:r>
            <a:r>
              <a:rPr lang="tr-TR" dirty="0">
                <a:solidFill>
                  <a:srgbClr val="000000"/>
                </a:solidFill>
              </a:rPr>
              <a:t>miktarını aştığında kaybolabilir.</a:t>
            </a:r>
          </a:p>
          <a:p>
            <a:endParaRPr lang="tr-TR" dirty="0"/>
          </a:p>
        </p:txBody>
      </p:sp>
    </p:spTree>
    <p:extLst>
      <p:ext uri="{BB962C8B-B14F-4D97-AF65-F5344CB8AC3E}">
        <p14:creationId xmlns:p14="http://schemas.microsoft.com/office/powerpoint/2010/main" val="2411485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901300"/>
            <a:ext cx="5372893" cy="589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208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Fiziksel koşullar da düzensiz olaylar sonucunda zaman içinde değişiklik gösterir.</a:t>
            </a:r>
          </a:p>
          <a:p>
            <a:r>
              <a:rPr lang="tr-TR" dirty="0" smtClean="0"/>
              <a:t>Küresel sirkülasyon modellerindeki değişiklikler, </a:t>
            </a:r>
            <a:r>
              <a:rPr lang="tr-TR" dirty="0" err="1" smtClean="0"/>
              <a:t>biyomları</a:t>
            </a:r>
            <a:r>
              <a:rPr lang="tr-TR" dirty="0" smtClean="0"/>
              <a:t> küresel olarak etkileyebilir.</a:t>
            </a:r>
            <a:endParaRPr lang="tr-TR" dirty="0"/>
          </a:p>
        </p:txBody>
      </p:sp>
    </p:spTree>
    <p:extLst>
      <p:ext uri="{BB962C8B-B14F-4D97-AF65-F5344CB8AC3E}">
        <p14:creationId xmlns:p14="http://schemas.microsoft.com/office/powerpoint/2010/main" val="3989619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Birçok böcek, bu tür olaylara eşlik eden sıcaklık ve nemdeki değişikliklere karşı hassastır. </a:t>
            </a:r>
            <a:r>
              <a:rPr lang="tr-TR" dirty="0" err="1" smtClean="0"/>
              <a:t>Stapp</a:t>
            </a:r>
            <a:r>
              <a:rPr lang="tr-TR" dirty="0" smtClean="0"/>
              <a:t> ve ark. (2004), Kuzey Amerika'nın batısındaki Great </a:t>
            </a:r>
            <a:r>
              <a:rPr lang="tr-TR" dirty="0" err="1" smtClean="0"/>
              <a:t>Plains'deki</a:t>
            </a:r>
            <a:r>
              <a:rPr lang="tr-TR" dirty="0" smtClean="0"/>
              <a:t> siyah kuyruklu çayır köpeği </a:t>
            </a:r>
            <a:r>
              <a:rPr lang="tr-TR" dirty="0" err="1" smtClean="0"/>
              <a:t>Cynomys</a:t>
            </a:r>
            <a:r>
              <a:rPr lang="tr-TR" dirty="0" smtClean="0"/>
              <a:t> </a:t>
            </a:r>
            <a:r>
              <a:rPr lang="tr-TR" dirty="0" err="1" smtClean="0"/>
              <a:t>ludovicianus'un</a:t>
            </a:r>
            <a:r>
              <a:rPr lang="tr-TR" dirty="0" smtClean="0"/>
              <a:t> yerel neslinin, El </a:t>
            </a:r>
            <a:r>
              <a:rPr lang="tr-TR" dirty="0" err="1" smtClean="0"/>
              <a:t>Nino</a:t>
            </a:r>
            <a:r>
              <a:rPr lang="tr-TR" dirty="0" smtClean="0"/>
              <a:t> yıllarında, daha sıcak mevsimlerde daha hızlı yayılan pire bulaşan veba </a:t>
            </a:r>
            <a:r>
              <a:rPr lang="tr-TR" dirty="0" err="1" smtClean="0"/>
              <a:t>Yersinia</a:t>
            </a:r>
            <a:r>
              <a:rPr lang="tr-TR" dirty="0" smtClean="0"/>
              <a:t> </a:t>
            </a:r>
            <a:r>
              <a:rPr lang="tr-TR" dirty="0" err="1" smtClean="0"/>
              <a:t>pestis</a:t>
            </a:r>
            <a:r>
              <a:rPr lang="tr-TR" dirty="0" smtClean="0"/>
              <a:t> nedeniyle önemli ölçüde daha fazla olduğunu buldu. daha ıslak koşullar</a:t>
            </a:r>
            <a:endParaRPr lang="tr-TR" dirty="0"/>
          </a:p>
        </p:txBody>
      </p:sp>
    </p:spTree>
    <p:extLst>
      <p:ext uri="{BB962C8B-B14F-4D97-AF65-F5344CB8AC3E}">
        <p14:creationId xmlns:p14="http://schemas.microsoft.com/office/powerpoint/2010/main" val="3129634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800" b="1" dirty="0"/>
              <a:t>İlk olarak, küçük boyut (diğer omurgasızlar ve mikroorganizmalarla paylaşılan bir özellik), </a:t>
            </a:r>
          </a:p>
        </p:txBody>
      </p:sp>
      <p:sp>
        <p:nvSpPr>
          <p:cNvPr id="3" name="İçerik Yer Tutucusu 2"/>
          <p:cNvSpPr>
            <a:spLocks noGrp="1"/>
          </p:cNvSpPr>
          <p:nvPr>
            <p:ph idx="1"/>
          </p:nvPr>
        </p:nvSpPr>
        <p:spPr/>
        <p:txBody>
          <a:bodyPr/>
          <a:lstStyle/>
          <a:p>
            <a:r>
              <a:rPr lang="tr-TR" dirty="0" smtClean="0"/>
              <a:t>Habitat </a:t>
            </a:r>
            <a:r>
              <a:rPr lang="tr-TR" dirty="0"/>
              <a:t>ve gıda kaynaklarının mikroskobik ölçekte kullanılmasına izin vermiştir. Böcekler, daha büyük organizmalar için çok küçük </a:t>
            </a:r>
            <a:r>
              <a:rPr lang="tr-TR" dirty="0" smtClean="0"/>
              <a:t>habitatlarda </a:t>
            </a:r>
            <a:r>
              <a:rPr lang="tr-TR" dirty="0"/>
              <a:t>(</a:t>
            </a:r>
            <a:r>
              <a:rPr lang="tr-TR" dirty="0" smtClean="0"/>
              <a:t>örneğin bir yaprağın </a:t>
            </a:r>
            <a:r>
              <a:rPr lang="tr-TR" dirty="0"/>
              <a:t>içinde) olumsuz koşullardan </a:t>
            </a:r>
            <a:r>
              <a:rPr lang="tr-TR" dirty="0" smtClean="0"/>
              <a:t>korunabilirler</a:t>
            </a:r>
            <a:r>
              <a:rPr lang="tr-TR" dirty="0"/>
              <a:t>. </a:t>
            </a:r>
          </a:p>
        </p:txBody>
      </p:sp>
    </p:spTree>
    <p:extLst>
      <p:ext uri="{BB962C8B-B14F-4D97-AF65-F5344CB8AC3E}">
        <p14:creationId xmlns:p14="http://schemas.microsoft.com/office/powerpoint/2010/main" val="3904476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tr-TR" altLang="tr-TR" smtClean="0"/>
          </a:p>
        </p:txBody>
      </p:sp>
      <p:sp>
        <p:nvSpPr>
          <p:cNvPr id="30723" name="Rectangle 3"/>
          <p:cNvSpPr>
            <a:spLocks noGrp="1" noChangeArrowheads="1"/>
          </p:cNvSpPr>
          <p:nvPr>
            <p:ph type="body" idx="1"/>
          </p:nvPr>
        </p:nvSpPr>
        <p:spPr/>
        <p:txBody>
          <a:bodyPr/>
          <a:lstStyle/>
          <a:p>
            <a:pPr eaLnBrk="1" hangingPunct="1"/>
            <a:endParaRPr lang="tr-TR" altLang="tr-TR" smtClean="0"/>
          </a:p>
        </p:txBody>
      </p:sp>
      <p:sp>
        <p:nvSpPr>
          <p:cNvPr id="30724" name="AutoShape 5" descr="Z"/>
          <p:cNvSpPr>
            <a:spLocks noChangeAspect="1" noChangeArrowheads="1"/>
          </p:cNvSpPr>
          <p:nvPr/>
        </p:nvSpPr>
        <p:spPr bwMode="auto">
          <a:xfrm>
            <a:off x="3805238" y="2886075"/>
            <a:ext cx="15335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tr-TR" altLang="tr-TR" smtClean="0">
              <a:solidFill>
                <a:srgbClr val="000000"/>
              </a:solidFill>
            </a:endParaRPr>
          </a:p>
        </p:txBody>
      </p:sp>
      <p:pic>
        <p:nvPicPr>
          <p:cNvPr id="30725" name="Picture 7" descr="ANd9GcSsTfLb-pR-zBwFHvEJdQQtejnEGz_uCtf1go2jA39C1NWWPOg_T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2997200"/>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AutoShape 9" descr="Z"/>
          <p:cNvSpPr>
            <a:spLocks noChangeAspect="1" noChangeArrowheads="1"/>
          </p:cNvSpPr>
          <p:nvPr/>
        </p:nvSpPr>
        <p:spPr bwMode="auto">
          <a:xfrm>
            <a:off x="3890963" y="2624138"/>
            <a:ext cx="13620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tr-TR" altLang="tr-TR" smtClean="0">
              <a:solidFill>
                <a:srgbClr val="000000"/>
              </a:solidFill>
            </a:endParaRPr>
          </a:p>
        </p:txBody>
      </p:sp>
      <p:sp>
        <p:nvSpPr>
          <p:cNvPr id="30727" name="AutoShape 11" descr="Z"/>
          <p:cNvSpPr>
            <a:spLocks noChangeAspect="1" noChangeArrowheads="1"/>
          </p:cNvSpPr>
          <p:nvPr/>
        </p:nvSpPr>
        <p:spPr bwMode="auto">
          <a:xfrm>
            <a:off x="3890963" y="2624138"/>
            <a:ext cx="13620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tr-TR" altLang="tr-TR" smtClean="0">
              <a:solidFill>
                <a:srgbClr val="000000"/>
              </a:solidFill>
            </a:endParaRPr>
          </a:p>
        </p:txBody>
      </p:sp>
      <p:sp>
        <p:nvSpPr>
          <p:cNvPr id="30728" name="AutoShape 13" descr="Z"/>
          <p:cNvSpPr>
            <a:spLocks noChangeAspect="1" noChangeArrowheads="1"/>
          </p:cNvSpPr>
          <p:nvPr/>
        </p:nvSpPr>
        <p:spPr bwMode="auto">
          <a:xfrm>
            <a:off x="3590925" y="2266950"/>
            <a:ext cx="19621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tr-TR" altLang="tr-TR" smtClean="0">
              <a:solidFill>
                <a:srgbClr val="000000"/>
              </a:solidFill>
            </a:endParaRPr>
          </a:p>
        </p:txBody>
      </p:sp>
      <p:sp>
        <p:nvSpPr>
          <p:cNvPr id="30729" name="AutoShape 15" descr="Z"/>
          <p:cNvSpPr>
            <a:spLocks noChangeAspect="1" noChangeArrowheads="1"/>
          </p:cNvSpPr>
          <p:nvPr/>
        </p:nvSpPr>
        <p:spPr bwMode="auto">
          <a:xfrm>
            <a:off x="3590925" y="2266950"/>
            <a:ext cx="19621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tr-TR" altLang="tr-TR" smtClean="0">
              <a:solidFill>
                <a:srgbClr val="000000"/>
              </a:solidFill>
            </a:endParaRPr>
          </a:p>
        </p:txBody>
      </p:sp>
      <p:sp>
        <p:nvSpPr>
          <p:cNvPr id="30730" name="AutoShape 17" descr="Z"/>
          <p:cNvSpPr>
            <a:spLocks noChangeAspect="1" noChangeArrowheads="1"/>
          </p:cNvSpPr>
          <p:nvPr/>
        </p:nvSpPr>
        <p:spPr bwMode="auto">
          <a:xfrm>
            <a:off x="63500" y="-26988"/>
            <a:ext cx="1962150" cy="232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tr-TR" altLang="tr-TR" smtClean="0">
              <a:solidFill>
                <a:srgbClr val="000000"/>
              </a:solidFill>
            </a:endParaRPr>
          </a:p>
        </p:txBody>
      </p:sp>
      <p:pic>
        <p:nvPicPr>
          <p:cNvPr id="30731" name="Picture 19" descr="a06fig07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492375"/>
            <a:ext cx="28575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428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a:solidFill>
                  <a:srgbClr val="000000"/>
                </a:solidFill>
              </a:rPr>
              <a:t>Benzer şekilde, </a:t>
            </a:r>
            <a:r>
              <a:rPr lang="tr-TR" dirty="0" err="1">
                <a:solidFill>
                  <a:srgbClr val="000000"/>
                </a:solidFill>
              </a:rPr>
              <a:t>Zhou</a:t>
            </a:r>
            <a:r>
              <a:rPr lang="tr-TR" dirty="0">
                <a:solidFill>
                  <a:srgbClr val="000000"/>
                </a:solidFill>
              </a:rPr>
              <a:t> ve ark. (2002), son derece yüksek kum sinekleri popülasyonunun, </a:t>
            </a:r>
            <a:r>
              <a:rPr lang="tr-TR" dirty="0" err="1">
                <a:solidFill>
                  <a:srgbClr val="000000"/>
                </a:solidFill>
              </a:rPr>
              <a:t>Lutzomyia</a:t>
            </a:r>
            <a:r>
              <a:rPr lang="tr-TR" dirty="0">
                <a:solidFill>
                  <a:srgbClr val="000000"/>
                </a:solidFill>
              </a:rPr>
              <a:t> </a:t>
            </a:r>
            <a:r>
              <a:rPr lang="tr-TR" dirty="0" err="1">
                <a:solidFill>
                  <a:srgbClr val="000000"/>
                </a:solidFill>
              </a:rPr>
              <a:t>verrucarum'un</a:t>
            </a:r>
            <a:r>
              <a:rPr lang="tr-TR" dirty="0">
                <a:solidFill>
                  <a:srgbClr val="000000"/>
                </a:solidFill>
              </a:rPr>
              <a:t> Peru'daki El </a:t>
            </a:r>
            <a:r>
              <a:rPr lang="tr-TR" dirty="0" err="1">
                <a:solidFill>
                  <a:srgbClr val="000000"/>
                </a:solidFill>
              </a:rPr>
              <a:t>Nino</a:t>
            </a:r>
            <a:r>
              <a:rPr lang="tr-TR" dirty="0">
                <a:solidFill>
                  <a:srgbClr val="000000"/>
                </a:solidFill>
              </a:rPr>
              <a:t> koşullarıyla ilişkili olduğunu ve bölgede ortaya çıkan, vektör kaynaklı, oldukça ölümcül bir bulaşıcı hastalık olan </a:t>
            </a:r>
            <a:r>
              <a:rPr lang="tr-TR" dirty="0" err="1">
                <a:solidFill>
                  <a:srgbClr val="000000"/>
                </a:solidFill>
              </a:rPr>
              <a:t>bartonelloz</a:t>
            </a:r>
            <a:r>
              <a:rPr lang="tr-TR" dirty="0">
                <a:solidFill>
                  <a:srgbClr val="000000"/>
                </a:solidFill>
              </a:rPr>
              <a:t> insan vakalarının neredeyse iki katına çıktığını bildirmiştir.</a:t>
            </a:r>
          </a:p>
          <a:p>
            <a:endParaRPr lang="tr-TR" dirty="0"/>
          </a:p>
        </p:txBody>
      </p:sp>
    </p:spTree>
    <p:extLst>
      <p:ext uri="{BB962C8B-B14F-4D97-AF65-F5344CB8AC3E}">
        <p14:creationId xmlns:p14="http://schemas.microsoft.com/office/powerpoint/2010/main" val="692614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0"/>
            <a:ext cx="8229600" cy="620713"/>
          </a:xfrm>
        </p:spPr>
        <p:txBody>
          <a:bodyPr/>
          <a:lstStyle/>
          <a:p>
            <a:pPr eaLnBrk="1" hangingPunct="1"/>
            <a:r>
              <a:rPr lang="tr-TR" altLang="tr-TR" sz="4000" dirty="0" smtClean="0"/>
              <a:t>Çevresel felaketler</a:t>
            </a:r>
          </a:p>
        </p:txBody>
      </p:sp>
      <p:sp>
        <p:nvSpPr>
          <p:cNvPr id="31747" name="Rectangle 3"/>
          <p:cNvSpPr>
            <a:spLocks noGrp="1" noChangeArrowheads="1"/>
          </p:cNvSpPr>
          <p:nvPr>
            <p:ph type="body" idx="1"/>
          </p:nvPr>
        </p:nvSpPr>
        <p:spPr>
          <a:xfrm>
            <a:off x="401563" y="692696"/>
            <a:ext cx="8229600" cy="5289550"/>
          </a:xfrm>
        </p:spPr>
        <p:txBody>
          <a:bodyPr/>
          <a:lstStyle/>
          <a:p>
            <a:pPr eaLnBrk="1" hangingPunct="1"/>
            <a:r>
              <a:rPr lang="tr-TR" altLang="tr-TR" dirty="0" smtClean="0"/>
              <a:t>Yangın </a:t>
            </a:r>
          </a:p>
          <a:p>
            <a:pPr eaLnBrk="1" hangingPunct="1"/>
            <a:r>
              <a:rPr lang="tr-TR" altLang="tr-TR" dirty="0" smtClean="0"/>
              <a:t>Sel </a:t>
            </a:r>
          </a:p>
          <a:p>
            <a:pPr eaLnBrk="1" hangingPunct="1"/>
            <a:r>
              <a:rPr lang="tr-TR" altLang="tr-TR" dirty="0" smtClean="0"/>
              <a:t>Fırtınalar</a:t>
            </a:r>
          </a:p>
          <a:p>
            <a:pPr eaLnBrk="1" hangingPunct="1"/>
            <a:r>
              <a:rPr lang="tr-TR" altLang="tr-TR" dirty="0" smtClean="0"/>
              <a:t>Hayvanın yaşadığı </a:t>
            </a:r>
          </a:p>
          <a:p>
            <a:pPr eaLnBrk="1" hangingPunct="1"/>
            <a:r>
              <a:rPr lang="tr-TR" altLang="tr-TR" dirty="0" smtClean="0"/>
              <a:t>Habitat etkilenme </a:t>
            </a:r>
          </a:p>
          <a:p>
            <a:pPr eaLnBrk="1" hangingPunct="1"/>
            <a:r>
              <a:rPr lang="tr-TR" altLang="tr-TR" dirty="0" smtClean="0"/>
              <a:t>derecesini belirler </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113212"/>
            <a:ext cx="2916238"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620713"/>
            <a:ext cx="324167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713424"/>
            <a:ext cx="326707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404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Böcekler, belirli felaket tipine çeşitli adaptasyonlar gösterir. </a:t>
            </a:r>
          </a:p>
          <a:p>
            <a:r>
              <a:rPr lang="tr-TR" dirty="0" smtClean="0"/>
              <a:t>Bazı türler, uyarlanabilir özelliklere dayalı olarak belirli felaketlere olumlu yanıt verirken, diğerleri olumsuz yanıt verir.</a:t>
            </a:r>
            <a:endParaRPr lang="tr-TR" dirty="0"/>
          </a:p>
        </p:txBody>
      </p:sp>
    </p:spTree>
    <p:extLst>
      <p:ext uri="{BB962C8B-B14F-4D97-AF65-F5344CB8AC3E}">
        <p14:creationId xmlns:p14="http://schemas.microsoft.com/office/powerpoint/2010/main" val="60189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Örneğin, </a:t>
            </a:r>
            <a:r>
              <a:rPr lang="tr-TR" dirty="0" err="1" smtClean="0"/>
              <a:t>Paquin</a:t>
            </a:r>
            <a:r>
              <a:rPr lang="tr-TR" dirty="0" smtClean="0"/>
              <a:t> ve </a:t>
            </a:r>
            <a:r>
              <a:rPr lang="tr-TR" dirty="0" err="1" smtClean="0"/>
              <a:t>Coderre</a:t>
            </a:r>
            <a:r>
              <a:rPr lang="tr-TR" dirty="0" smtClean="0"/>
              <a:t>, orman zemini eklembacaklılarının yangına karşı ormanın temizlenmesine verdiği tepkileri karşılaştırdı. </a:t>
            </a:r>
          </a:p>
          <a:p>
            <a:r>
              <a:rPr lang="tr-TR" dirty="0" smtClean="0"/>
              <a:t>Ayrıştırıcılar temizlenen bölgede daha az iken, yırtıcılar, bozulmamış parsellere göre temizlenmiş arazilerde daha fazlaydı.</a:t>
            </a:r>
            <a:endParaRPr lang="tr-TR" dirty="0"/>
          </a:p>
        </p:txBody>
      </p:sp>
    </p:spTree>
    <p:extLst>
      <p:ext uri="{BB962C8B-B14F-4D97-AF65-F5344CB8AC3E}">
        <p14:creationId xmlns:p14="http://schemas.microsoft.com/office/powerpoint/2010/main" val="874720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Eklembacaklıların bolluğu deneysel yangının ardından %95,5 oranında azaldı, ancak bazı organizmalar daha derin toprak seviyelerinde meydana gelmeleri veya yangının düzensiz etkisi nedeniyle hayatta kaldılar. </a:t>
            </a:r>
          </a:p>
          <a:p>
            <a:r>
              <a:rPr lang="tr-TR" dirty="0" smtClean="0"/>
              <a:t>Bazı türlerin bolluğu, temizlenen ve yakılan parseller arasında farklılık gösterdi.</a:t>
            </a:r>
            <a:endParaRPr lang="tr-TR" dirty="0"/>
          </a:p>
        </p:txBody>
      </p:sp>
    </p:spTree>
    <p:extLst>
      <p:ext uri="{BB962C8B-B14F-4D97-AF65-F5344CB8AC3E}">
        <p14:creationId xmlns:p14="http://schemas.microsoft.com/office/powerpoint/2010/main" val="226373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67544" y="1484784"/>
            <a:ext cx="8229600" cy="4525963"/>
          </a:xfrm>
        </p:spPr>
        <p:txBody>
          <a:bodyPr/>
          <a:lstStyle/>
          <a:p>
            <a:pPr lvl="0"/>
            <a:r>
              <a:rPr lang="tr-TR" dirty="0">
                <a:solidFill>
                  <a:srgbClr val="000000"/>
                </a:solidFill>
              </a:rPr>
              <a:t>Çok sayıda böcek, genellikle yaprak kaynaklarını bölerek, tek bir yaprak tarafından temsil edilen </a:t>
            </a:r>
            <a:r>
              <a:rPr lang="tr-TR" dirty="0" smtClean="0">
                <a:solidFill>
                  <a:srgbClr val="000000"/>
                </a:solidFill>
              </a:rPr>
              <a:t>kaynaktan </a:t>
            </a:r>
            <a:r>
              <a:rPr lang="tr-TR" dirty="0">
                <a:solidFill>
                  <a:srgbClr val="000000"/>
                </a:solidFill>
              </a:rPr>
              <a:t>yararlanabilir. </a:t>
            </a:r>
            <a:endParaRPr lang="tr-TR" dirty="0" smtClean="0">
              <a:solidFill>
                <a:srgbClr val="000000"/>
              </a:solidFill>
            </a:endParaRPr>
          </a:p>
          <a:p>
            <a:pPr lvl="0"/>
            <a:r>
              <a:rPr lang="tr-TR" dirty="0" smtClean="0">
                <a:solidFill>
                  <a:srgbClr val="000000"/>
                </a:solidFill>
              </a:rPr>
              <a:t>Bazı </a:t>
            </a:r>
            <a:r>
              <a:rPr lang="tr-TR" dirty="0">
                <a:solidFill>
                  <a:srgbClr val="000000"/>
                </a:solidFill>
              </a:rPr>
              <a:t>türler hücre içeriğiyle, bazıları yaprak damarlarındaki özsuyla, bazıları yaprağın üstünde, bazıları alt kısmında ve bazıları içeriden beslenir. </a:t>
            </a:r>
            <a:endParaRPr lang="tr-TR" dirty="0"/>
          </a:p>
        </p:txBody>
      </p:sp>
    </p:spTree>
    <p:extLst>
      <p:ext uri="{BB962C8B-B14F-4D97-AF65-F5344CB8AC3E}">
        <p14:creationId xmlns:p14="http://schemas.microsoft.com/office/powerpoint/2010/main" val="275779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lvl="0"/>
            <a:r>
              <a:rPr lang="tr-TR" dirty="0">
                <a:solidFill>
                  <a:srgbClr val="000000"/>
                </a:solidFill>
              </a:rPr>
              <a:t>Aynı zamanda, küçük boyut, böcekleri sıcaklık, nem, hava veya su kimyasındaki ve diğer faktörlerdeki </a:t>
            </a:r>
            <a:r>
              <a:rPr lang="tr-TR" dirty="0" smtClean="0">
                <a:solidFill>
                  <a:srgbClr val="000000"/>
                </a:solidFill>
              </a:rPr>
              <a:t>değişikliklere karşı </a:t>
            </a:r>
            <a:r>
              <a:rPr lang="tr-TR" dirty="0">
                <a:solidFill>
                  <a:srgbClr val="000000"/>
                </a:solidFill>
              </a:rPr>
              <a:t>duyarlı hale getirir.</a:t>
            </a:r>
          </a:p>
          <a:p>
            <a:endParaRPr lang="tr-TR" dirty="0"/>
          </a:p>
        </p:txBody>
      </p:sp>
    </p:spTree>
    <p:extLst>
      <p:ext uri="{BB962C8B-B14F-4D97-AF65-F5344CB8AC3E}">
        <p14:creationId xmlns:p14="http://schemas.microsoft.com/office/powerpoint/2010/main" val="310706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t>İkincisi, (diğer eklembacaklılarla paylaşılan) dış iskelet, </a:t>
            </a:r>
          </a:p>
        </p:txBody>
      </p:sp>
      <p:sp>
        <p:nvSpPr>
          <p:cNvPr id="3" name="İçerik Yer Tutucusu 2"/>
          <p:cNvSpPr>
            <a:spLocks noGrp="1"/>
          </p:cNvSpPr>
          <p:nvPr>
            <p:ph idx="1"/>
          </p:nvPr>
        </p:nvSpPr>
        <p:spPr/>
        <p:txBody>
          <a:bodyPr/>
          <a:lstStyle/>
          <a:p>
            <a:r>
              <a:rPr lang="tr-TR" dirty="0" smtClean="0"/>
              <a:t>Yırtıcı  </a:t>
            </a:r>
            <a:r>
              <a:rPr lang="tr-TR" dirty="0"/>
              <a:t>hayvanlara </a:t>
            </a:r>
            <a:r>
              <a:rPr lang="tr-TR" dirty="0" smtClean="0"/>
              <a:t>karşı koruma ve kurumayı önleme </a:t>
            </a:r>
            <a:r>
              <a:rPr lang="tr-TR" dirty="0"/>
              <a:t>veya su </a:t>
            </a:r>
            <a:r>
              <a:rPr lang="tr-TR" dirty="0" smtClean="0"/>
              <a:t>emilimine imkan sağlar (küçük </a:t>
            </a:r>
            <a:r>
              <a:rPr lang="tr-TR" dirty="0"/>
              <a:t>organizmalar için gereklidir) ve sayısız kas bağlanma </a:t>
            </a:r>
            <a:r>
              <a:rPr lang="tr-TR" dirty="0" smtClean="0"/>
              <a:t>noktasına </a:t>
            </a:r>
            <a:r>
              <a:rPr lang="tr-TR" dirty="0"/>
              <a:t>(esneklik için) </a:t>
            </a:r>
            <a:r>
              <a:rPr lang="tr-TR" dirty="0" smtClean="0"/>
              <a:t>imkan sağlar</a:t>
            </a:r>
            <a:r>
              <a:rPr lang="tr-TR" dirty="0"/>
              <a:t>.</a:t>
            </a:r>
          </a:p>
        </p:txBody>
      </p:sp>
    </p:spTree>
    <p:extLst>
      <p:ext uri="{BB962C8B-B14F-4D97-AF65-F5344CB8AC3E}">
        <p14:creationId xmlns:p14="http://schemas.microsoft.com/office/powerpoint/2010/main" val="311071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Bununla birlikte, dış iskelet eklembacaklıların ulaşabileceği boyutu da sınırlar. </a:t>
            </a:r>
            <a:r>
              <a:rPr lang="tr-TR" dirty="0" smtClean="0"/>
              <a:t>Bu böcekler için bir avantajdır çünkü daha </a:t>
            </a:r>
            <a:r>
              <a:rPr lang="tr-TR" dirty="0"/>
              <a:t>büyük vücut </a:t>
            </a:r>
            <a:r>
              <a:rPr lang="tr-TR" dirty="0" smtClean="0"/>
              <a:t>ölçüsü </a:t>
            </a:r>
            <a:r>
              <a:rPr lang="tr-TR" dirty="0"/>
              <a:t>artan dış iskelet </a:t>
            </a:r>
            <a:r>
              <a:rPr lang="tr-TR" dirty="0" smtClean="0"/>
              <a:t>ağırlığına sebep olacak ve böceklerin  </a:t>
            </a:r>
            <a:r>
              <a:rPr lang="tr-TR" dirty="0"/>
              <a:t>hareketliliği sınırlayacaktır.</a:t>
            </a:r>
          </a:p>
        </p:txBody>
      </p:sp>
    </p:spTree>
    <p:extLst>
      <p:ext uri="{BB962C8B-B14F-4D97-AF65-F5344CB8AC3E}">
        <p14:creationId xmlns:p14="http://schemas.microsoft.com/office/powerpoint/2010/main" val="123427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Üçüncüsü, metamorfoz</a:t>
            </a:r>
          </a:p>
        </p:txBody>
      </p:sp>
      <p:sp>
        <p:nvSpPr>
          <p:cNvPr id="3" name="İçerik Yer Tutucusu 2"/>
          <p:cNvSpPr>
            <a:spLocks noGrp="1"/>
          </p:cNvSpPr>
          <p:nvPr>
            <p:ph idx="1"/>
          </p:nvPr>
        </p:nvSpPr>
        <p:spPr/>
        <p:txBody>
          <a:bodyPr/>
          <a:lstStyle/>
          <a:p>
            <a:r>
              <a:rPr lang="tr-TR" dirty="0" smtClean="0"/>
              <a:t> </a:t>
            </a:r>
            <a:r>
              <a:rPr lang="tr-TR" dirty="0"/>
              <a:t>(dış iskeletle sınırlı) büyüme için </a:t>
            </a:r>
            <a:r>
              <a:rPr lang="tr-TR" dirty="0" smtClean="0"/>
              <a:t>gereklidir böylece habitatların </a:t>
            </a:r>
            <a:r>
              <a:rPr lang="tr-TR" dirty="0"/>
              <a:t>ve kaynakların yaşam aşamaları arasında bölünmesine izin verir. </a:t>
            </a:r>
            <a:r>
              <a:rPr lang="tr-TR" dirty="0" smtClean="0"/>
              <a:t>Larvalar ve </a:t>
            </a:r>
            <a:r>
              <a:rPr lang="tr-TR" dirty="0"/>
              <a:t>yetişkin böcekler, biçim ve işlev açısından önemli ölçüde farklılık gösterebilir ve bu nedenle farklı habitatlarda yaşayabilir ve farklı kaynaklarla beslenerek türler arası rekabeti azaltır. </a:t>
            </a:r>
          </a:p>
        </p:txBody>
      </p:sp>
    </p:spTree>
    <p:extLst>
      <p:ext uri="{BB962C8B-B14F-4D97-AF65-F5344CB8AC3E}">
        <p14:creationId xmlns:p14="http://schemas.microsoft.com/office/powerpoint/2010/main" val="899272067"/>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1414</Words>
  <Application>Microsoft Office PowerPoint</Application>
  <PresentationFormat>Ekran Gösterisi (4:3)</PresentationFormat>
  <Paragraphs>92</Paragraphs>
  <Slides>45</Slides>
  <Notes>0</Notes>
  <HiddenSlides>0</HiddenSlides>
  <MMClips>0</MMClips>
  <ScaleCrop>false</ScaleCrop>
  <HeadingPairs>
    <vt:vector size="4" baseType="variant">
      <vt:variant>
        <vt:lpstr>Tema</vt:lpstr>
      </vt:variant>
      <vt:variant>
        <vt:i4>2</vt:i4>
      </vt:variant>
      <vt:variant>
        <vt:lpstr>Slayt Başlıkları</vt:lpstr>
      </vt:variant>
      <vt:variant>
        <vt:i4>45</vt:i4>
      </vt:variant>
    </vt:vector>
  </HeadingPairs>
  <TitlesOfParts>
    <vt:vector size="47" baseType="lpstr">
      <vt:lpstr>Ofis Teması</vt:lpstr>
      <vt:lpstr>Varsayılan Tasarım</vt:lpstr>
      <vt:lpstr>2. Hafta</vt:lpstr>
      <vt:lpstr>PowerPoint Sunusu</vt:lpstr>
      <vt:lpstr>PowerPoint Sunusu</vt:lpstr>
      <vt:lpstr>İlk olarak, küçük boyut (diğer omurgasızlar ve mikroorganizmalarla paylaşılan bir özellik), </vt:lpstr>
      <vt:lpstr>PowerPoint Sunusu</vt:lpstr>
      <vt:lpstr>PowerPoint Sunusu</vt:lpstr>
      <vt:lpstr>İkincisi, (diğer eklembacaklılarla paylaşılan) dış iskelet, </vt:lpstr>
      <vt:lpstr>PowerPoint Sunusu</vt:lpstr>
      <vt:lpstr>Üçüncüsü, metamorfoz</vt:lpstr>
      <vt:lpstr>PowerPoint Sunusu</vt:lpstr>
      <vt:lpstr>PowerPoint Sunusu</vt:lpstr>
      <vt:lpstr>Son olarak, uçma </vt:lpstr>
      <vt:lpstr>BÖCEKLER, </vt:lpstr>
      <vt:lpstr>PowerPoint Sunusu</vt:lpstr>
      <vt:lpstr>PowerPoint Sunusu</vt:lpstr>
      <vt:lpstr>PowerPoint Sunusu</vt:lpstr>
      <vt:lpstr>Biyomlar</vt:lpstr>
      <vt:lpstr>PowerPoint Sunusu</vt:lpstr>
      <vt:lpstr>PowerPoint Sunusu</vt:lpstr>
      <vt:lpstr>PowerPoint Sunusu</vt:lpstr>
      <vt:lpstr>PowerPoint Sunusu</vt:lpstr>
      <vt:lpstr>PowerPoint Sunusu</vt:lpstr>
      <vt:lpstr>PowerPoint Sunusu</vt:lpstr>
      <vt:lpstr>A: tundra (alpine) (western United States), B: desert shrubland (southwestern United States), C: grassland (central United States), D: tropical savanna (note termite mounds in foreground; northern Australia), </vt:lpstr>
      <vt:lpstr>E: boreal forest (northwestern United States), F: temperate deciduous forest (southeastern United States), and G: tropical rainforest (northern Panamá).</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Çevresel felaketler</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Hafta</dc:title>
  <dc:creator>hp5</dc:creator>
  <cp:lastModifiedBy>hp5</cp:lastModifiedBy>
  <cp:revision>1</cp:revision>
  <dcterms:created xsi:type="dcterms:W3CDTF">2024-10-11T12:55:50Z</dcterms:created>
  <dcterms:modified xsi:type="dcterms:W3CDTF">2024-10-11T12:56:23Z</dcterms:modified>
</cp:coreProperties>
</file>